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04B20E5D-6668-4141-BF11-A7121AE08E96}">
          <p14:sldIdLst>
            <p14:sldId id="256"/>
          </p14:sldIdLst>
        </p14:section>
        <p14:section name="未命名的章節" id="{DE75CEE7-2F9B-474F-80E6-5BB1E9AE3620}">
          <p14:sldIdLst>
            <p14:sldId id="257"/>
            <p14:sldId id="258"/>
            <p14:sldId id="259"/>
            <p14:sldId id="260"/>
            <p14:sldId id="26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7E4EC-DA38-5F43-BFC7-A852CF98DB1C}" type="datetimeFigureOut">
              <a:rPr kumimoji="1" lang="zh-TW" altLang="en-US" smtClean="0"/>
              <a:t>2016/5/5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53EFB3-760A-7549-94AB-EB9FCD12202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7044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3EFB3-760A-7549-94AB-EB9FCD12202D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5136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/>
              <a:t>Collection </a:t>
            </a:r>
            <a:r>
              <a:rPr kumimoji="1" lang="en-US" altLang="zh-TW" dirty="0"/>
              <a:t>Types</a:t>
            </a: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 smtClean="0"/>
              <a:t>Swift 2.0</a:t>
            </a:r>
          </a:p>
          <a:p>
            <a:r>
              <a:rPr kumimoji="1" lang="en-US" altLang="zh-TW" dirty="0" err="1" smtClean="0"/>
              <a:t>Milla</a:t>
            </a:r>
            <a:r>
              <a:rPr kumimoji="1" lang="en-US" altLang="zh-TW" dirty="0" smtClean="0"/>
              <a:t> 2016/5/10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99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Iterate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2239"/>
            <a:ext cx="8596668" cy="840258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chemeClr val="accent2"/>
                </a:solidFill>
              </a:rPr>
              <a:t>for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item </a:t>
            </a:r>
            <a:r>
              <a:rPr kumimoji="1" lang="en-US" altLang="zh-TW" dirty="0">
                <a:solidFill>
                  <a:schemeClr val="accent2"/>
                </a:solidFill>
              </a:rPr>
              <a:t>in</a:t>
            </a:r>
            <a:r>
              <a:rPr kumimoji="1" lang="en-US" altLang="zh-TW" dirty="0"/>
              <a:t> </a:t>
            </a:r>
            <a:r>
              <a:rPr kumimoji="1" lang="en-US" altLang="zh-TW" dirty="0" err="1" smtClean="0"/>
              <a:t>shoppingList</a:t>
            </a:r>
            <a:endParaRPr kumimoji="1" lang="en-US" altLang="zh-TW" dirty="0" smtClean="0"/>
          </a:p>
          <a:p>
            <a:r>
              <a:rPr kumimoji="1" lang="en-US" altLang="zh-TW" dirty="0" smtClean="0">
                <a:solidFill>
                  <a:schemeClr val="accent2"/>
                </a:solidFill>
              </a:rPr>
              <a:t>for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(index, value) </a:t>
            </a:r>
            <a:r>
              <a:rPr kumimoji="1" lang="en-US" altLang="zh-TW" dirty="0">
                <a:solidFill>
                  <a:schemeClr val="accent2"/>
                </a:solidFill>
              </a:rPr>
              <a:t>in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shoppingList.</a:t>
            </a:r>
            <a:r>
              <a:rPr kumimoji="1" lang="en-US" altLang="zh-TW" dirty="0" err="1">
                <a:solidFill>
                  <a:schemeClr val="accent2"/>
                </a:solidFill>
              </a:rPr>
              <a:t>enumerate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681073"/>
            <a:ext cx="89027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9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Sets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81665"/>
            <a:ext cx="8596668" cy="1050325"/>
          </a:xfrm>
        </p:spPr>
        <p:txBody>
          <a:bodyPr/>
          <a:lstStyle/>
          <a:p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沒有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順序性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值不會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重覆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pPr marL="0" indent="0">
              <a:buNone/>
            </a:pPr>
            <a:endParaRPr kumimoji="1" lang="zh-TW" altLang="en-US" dirty="0">
              <a:latin typeface="Yuanti TC" charset="-120"/>
              <a:ea typeface="Yuanti TC" charset="-120"/>
              <a:cs typeface="Yuanti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82" y="2631990"/>
            <a:ext cx="5132027" cy="31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1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Empty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07525"/>
            <a:ext cx="8596668" cy="4533838"/>
          </a:xfrm>
        </p:spPr>
        <p:txBody>
          <a:bodyPr/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var</a:t>
            </a:r>
            <a:r>
              <a:rPr lang="en-US" altLang="zh-TW" dirty="0" smtClean="0"/>
              <a:t> </a:t>
            </a:r>
            <a:r>
              <a:rPr lang="en-US" altLang="zh-TW" dirty="0"/>
              <a:t>letters = Set&lt;Character&gt;() 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kumimoji="1" lang="en-US" altLang="zh-CN" dirty="0" smtClean="0"/>
              <a:t>S</a:t>
            </a:r>
            <a:r>
              <a:rPr kumimoji="1" lang="en-US" altLang="zh-TW" dirty="0" smtClean="0"/>
              <a:t>till </a:t>
            </a:r>
            <a:r>
              <a:rPr kumimoji="1" lang="en-US" altLang="zh-TW" dirty="0"/>
              <a:t>of type </a:t>
            </a:r>
            <a:r>
              <a:rPr kumimoji="1" lang="en-US" altLang="zh-TW" dirty="0" smtClean="0"/>
              <a:t>Set&lt;Character&gt;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8" y="2366631"/>
            <a:ext cx="8178800" cy="1079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68" y="4344056"/>
            <a:ext cx="8674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Define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favoriteGenres</a:t>
            </a:r>
            <a:r>
              <a:rPr lang="en-US" altLang="zh-TW" dirty="0"/>
              <a:t>: Set&lt;String&gt; = [</a:t>
            </a:r>
            <a:r>
              <a:rPr lang="en-US" altLang="zh-TW" dirty="0"/>
              <a:t>"Rock"</a:t>
            </a:r>
            <a:r>
              <a:rPr lang="en-US" altLang="zh-TW" dirty="0"/>
              <a:t>, </a:t>
            </a:r>
            <a:r>
              <a:rPr lang="en-US" altLang="zh-TW" dirty="0"/>
              <a:t>"Classical"</a:t>
            </a:r>
            <a:r>
              <a:rPr lang="en-US" altLang="zh-TW" dirty="0"/>
              <a:t>, </a:t>
            </a:r>
            <a:r>
              <a:rPr lang="en-US" altLang="zh-TW" dirty="0"/>
              <a:t>"Hip hop</a:t>
            </a:r>
            <a:r>
              <a:rPr lang="en-US" altLang="zh-TW" dirty="0" smtClean="0"/>
              <a:t>"]</a:t>
            </a:r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favoriteGenres</a:t>
            </a:r>
            <a:r>
              <a:rPr lang="en-US" altLang="zh-TW" dirty="0"/>
              <a:t>: Set = [</a:t>
            </a:r>
            <a:r>
              <a:rPr lang="en-US" altLang="zh-TW" dirty="0"/>
              <a:t>"Rock"</a:t>
            </a:r>
            <a:r>
              <a:rPr lang="en-US" altLang="zh-TW" dirty="0"/>
              <a:t>, </a:t>
            </a:r>
            <a:r>
              <a:rPr lang="en-US" altLang="zh-TW" dirty="0"/>
              <a:t>"Classical"</a:t>
            </a:r>
            <a:r>
              <a:rPr lang="en-US" altLang="zh-TW" dirty="0"/>
              <a:t>, </a:t>
            </a:r>
            <a:r>
              <a:rPr lang="en-US" altLang="zh-TW" dirty="0"/>
              <a:t>"Hip hop"</a:t>
            </a:r>
            <a:r>
              <a:rPr lang="en-US" altLang="zh-TW" dirty="0"/>
              <a:t>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6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Access &amp; Modify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95168"/>
            <a:ext cx="8596668" cy="2001794"/>
          </a:xfrm>
        </p:spPr>
        <p:txBody>
          <a:bodyPr/>
          <a:lstStyle/>
          <a:p>
            <a:r>
              <a:rPr lang="en-US" altLang="zh-TW" dirty="0" err="1" smtClean="0"/>
              <a:t>favoriteGenres.count</a:t>
            </a:r>
            <a:r>
              <a:rPr lang="en-US" altLang="zh-TW" dirty="0" smtClean="0"/>
              <a:t> =&gt; </a:t>
            </a:r>
            <a:r>
              <a:rPr lang="en-US" altLang="zh-TW" dirty="0" err="1" smtClean="0"/>
              <a:t>int</a:t>
            </a:r>
            <a:endParaRPr lang="en-US" altLang="zh-TW" dirty="0" smtClean="0"/>
          </a:p>
          <a:p>
            <a:r>
              <a:rPr lang="en-US" altLang="zh-TW" dirty="0" err="1" smtClean="0"/>
              <a:t>favoriteGenres.isEmpty</a:t>
            </a:r>
            <a:r>
              <a:rPr lang="en-US" altLang="zh-TW" dirty="0" smtClean="0"/>
              <a:t> =&gt; </a:t>
            </a:r>
            <a:r>
              <a:rPr lang="en-US" altLang="zh-TW" dirty="0" err="1" smtClean="0"/>
              <a:t>boolean</a:t>
            </a:r>
            <a:endParaRPr lang="en-US" altLang="zh-TW" dirty="0" smtClean="0"/>
          </a:p>
          <a:p>
            <a:r>
              <a:rPr lang="en-US" altLang="zh-TW" dirty="0" err="1" smtClean="0"/>
              <a:t>favoriteGenres.insert</a:t>
            </a:r>
            <a:r>
              <a:rPr lang="en-US" altLang="zh-TW" dirty="0" smtClean="0"/>
              <a:t>(Element) =&gt; void</a:t>
            </a:r>
          </a:p>
          <a:p>
            <a:r>
              <a:rPr lang="en-US" altLang="zh-TW" dirty="0" err="1"/>
              <a:t>favoriteGenres.remove</a:t>
            </a:r>
            <a:r>
              <a:rPr lang="en-US" altLang="zh-TW" dirty="0"/>
              <a:t>(</a:t>
            </a:r>
            <a:r>
              <a:rPr lang="en-US" altLang="zh-TW" dirty="0"/>
              <a:t>"Rock</a:t>
            </a:r>
            <a:r>
              <a:rPr lang="en-US" altLang="zh-TW" dirty="0" smtClean="0"/>
              <a:t>")</a:t>
            </a:r>
          </a:p>
          <a:p>
            <a:r>
              <a:rPr lang="en-US" altLang="zh-TW" dirty="0" err="1"/>
              <a:t>favoriteGenres.</a:t>
            </a:r>
            <a:r>
              <a:rPr lang="en-US" altLang="zh-TW" dirty="0" err="1"/>
              <a:t>contains</a:t>
            </a:r>
            <a:r>
              <a:rPr lang="en-US" altLang="zh-TW" dirty="0"/>
              <a:t>(</a:t>
            </a:r>
            <a:r>
              <a:rPr lang="en-US" altLang="zh-TW" dirty="0"/>
              <a:t>"Funk"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713892"/>
            <a:ext cx="9791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Iterate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05233"/>
            <a:ext cx="8596668" cy="1000897"/>
          </a:xfrm>
        </p:spPr>
        <p:txBody>
          <a:bodyPr/>
          <a:lstStyle/>
          <a:p>
            <a:r>
              <a:rPr kumimoji="1" lang="en-US" altLang="zh-TW" dirty="0" smtClean="0">
                <a:solidFill>
                  <a:schemeClr val="accent2"/>
                </a:solidFill>
              </a:rPr>
              <a:t>for </a:t>
            </a:r>
            <a:r>
              <a:rPr kumimoji="1" lang="en-US" altLang="zh-TW" dirty="0"/>
              <a:t>genre </a:t>
            </a:r>
            <a:r>
              <a:rPr kumimoji="1" lang="en-US" altLang="zh-TW" dirty="0">
                <a:solidFill>
                  <a:schemeClr val="accent2"/>
                </a:solidFill>
              </a:rPr>
              <a:t>in </a:t>
            </a:r>
            <a:r>
              <a:rPr kumimoji="1" lang="en-US" altLang="zh-TW" dirty="0" err="1" smtClean="0"/>
              <a:t>favoriteGenres</a:t>
            </a:r>
            <a:endParaRPr kumimoji="1" lang="en-US" altLang="zh-TW" dirty="0" smtClean="0"/>
          </a:p>
          <a:p>
            <a:r>
              <a:rPr kumimoji="1" lang="en-US" altLang="zh-TW" dirty="0" smtClean="0">
                <a:solidFill>
                  <a:schemeClr val="accent2"/>
                </a:solidFill>
              </a:rPr>
              <a:t>for</a:t>
            </a:r>
            <a:r>
              <a:rPr kumimoji="1" lang="en-US" altLang="zh-TW" dirty="0" smtClean="0"/>
              <a:t> </a:t>
            </a:r>
            <a:r>
              <a:rPr kumimoji="1" lang="en-US" altLang="zh-TW" dirty="0"/>
              <a:t>genre </a:t>
            </a:r>
            <a:r>
              <a:rPr kumimoji="1" lang="en-US" altLang="zh-TW" dirty="0">
                <a:solidFill>
                  <a:schemeClr val="accent2"/>
                </a:solidFill>
              </a:rPr>
              <a:t>in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favoriteGenres.sort</a:t>
            </a:r>
            <a:r>
              <a:rPr kumimoji="1" lang="en-US" altLang="zh-TW" dirty="0" smtClean="0"/>
              <a:t>()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6" y="2842397"/>
            <a:ext cx="92202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9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Set Operation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60" y="1668463"/>
            <a:ext cx="5766317" cy="4373562"/>
          </a:xfrm>
        </p:spPr>
      </p:pic>
    </p:spTree>
    <p:extLst>
      <p:ext uri="{BB962C8B-B14F-4D97-AF65-F5344CB8AC3E}">
        <p14:creationId xmlns:p14="http://schemas.microsoft.com/office/powerpoint/2010/main" val="118991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 Operation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03390"/>
            <a:ext cx="8596668" cy="1670006"/>
          </a:xfrm>
        </p:spPr>
        <p:txBody>
          <a:bodyPr/>
          <a:lstStyle/>
          <a:p>
            <a:r>
              <a:rPr lang="en-US" altLang="zh-TW" dirty="0" smtClean="0"/>
              <a:t>intersect(_:)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取兩個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Set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裡重覆的值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 err="1"/>
              <a:t>exclusiveOr</a:t>
            </a:r>
            <a:r>
              <a:rPr lang="en-US" altLang="zh-TW" dirty="0" smtClean="0"/>
              <a:t>(_:)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取兩個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Set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不重覆的值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/>
              <a:t>union</a:t>
            </a:r>
            <a:r>
              <a:rPr lang="en-US" altLang="zh-TW" dirty="0" smtClean="0"/>
              <a:t>(_:)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取兩個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Set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全部的值但不會重復出現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/>
              <a:t>subtract</a:t>
            </a:r>
            <a:r>
              <a:rPr lang="en-US" altLang="zh-TW" dirty="0" smtClean="0"/>
              <a:t>(_:)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取第一個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Set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裡不跟第二個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Set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重覆的值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2" y="3673046"/>
            <a:ext cx="10058400" cy="204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 smtClean="0"/>
              <a:t>Set </a:t>
            </a:r>
            <a:r>
              <a:rPr kumimoji="1" lang="en-US" altLang="zh-TW" dirty="0"/>
              <a:t>Membership and </a:t>
            </a:r>
            <a:r>
              <a:rPr kumimoji="1" lang="en-US" altLang="zh-TW" dirty="0" smtClean="0"/>
              <a:t>Equality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99" y="2160588"/>
            <a:ext cx="6617040" cy="3881437"/>
          </a:xfrm>
        </p:spPr>
      </p:pic>
    </p:spTree>
    <p:extLst>
      <p:ext uri="{BB962C8B-B14F-4D97-AF65-F5344CB8AC3E}">
        <p14:creationId xmlns:p14="http://schemas.microsoft.com/office/powerpoint/2010/main" val="5601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Set Membership and Equality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69756"/>
            <a:ext cx="8596668" cy="2287844"/>
          </a:xfrm>
        </p:spPr>
        <p:txBody>
          <a:bodyPr>
            <a:normAutofit/>
          </a:bodyPr>
          <a:lstStyle/>
          <a:p>
            <a:r>
              <a:rPr lang="en-US" altLang="zh-TW" dirty="0" smtClean="0">
                <a:latin typeface="Yuanti TC" charset="-120"/>
                <a:ea typeface="Yuanti TC" charset="-120"/>
                <a:cs typeface="Yuanti TC" charset="-120"/>
              </a:rPr>
              <a:t>==</a:t>
            </a:r>
          </a:p>
          <a:p>
            <a:r>
              <a:rPr lang="en-US" altLang="zh-TW" dirty="0" err="1">
                <a:ea typeface="Yuanti TC" charset="-120"/>
                <a:cs typeface="Yuanti TC" charset="-120"/>
              </a:rPr>
              <a:t>a.isSubsetOf</a:t>
            </a:r>
            <a:r>
              <a:rPr lang="en-US" altLang="zh-TW" dirty="0">
                <a:ea typeface="Yuanti TC" charset="-120"/>
                <a:cs typeface="Yuanti TC" charset="-120"/>
              </a:rPr>
              <a:t>(b)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： 判斷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a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的所有內容是否都在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b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裡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 err="1">
                <a:ea typeface="Yuanti TC" charset="-120"/>
                <a:cs typeface="Yuanti TC" charset="-120"/>
              </a:rPr>
              <a:t>a.isSupersetOf</a:t>
            </a:r>
            <a:r>
              <a:rPr lang="en-US" altLang="zh-TW" dirty="0">
                <a:ea typeface="Yuanti TC" charset="-120"/>
                <a:cs typeface="Yuanti TC" charset="-120"/>
              </a:rPr>
              <a:t>(b)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： 判斷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a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是否包含了所有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b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的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內容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 err="1">
                <a:ea typeface="Yuanti TC" charset="-120"/>
                <a:cs typeface="Yuanti TC" charset="-120"/>
              </a:rPr>
              <a:t>isStrictSubsetOf</a:t>
            </a:r>
            <a:r>
              <a:rPr lang="en-US" altLang="zh-TW" dirty="0">
                <a:ea typeface="Yuanti TC" charset="-120"/>
                <a:cs typeface="Yuanti TC" charset="-120"/>
              </a:rPr>
              <a:t> </a:t>
            </a:r>
            <a:r>
              <a:rPr lang="zh-TW" altLang="en-US" dirty="0">
                <a:ea typeface="Yuanti TC" charset="-120"/>
                <a:cs typeface="Yuanti TC" charset="-120"/>
              </a:rPr>
              <a:t>以及 </a:t>
            </a:r>
            <a:r>
              <a:rPr lang="en-US" altLang="zh-TW" dirty="0" err="1" smtClean="0">
                <a:ea typeface="Yuanti TC" charset="-120"/>
                <a:cs typeface="Yuanti TC" charset="-120"/>
              </a:rPr>
              <a:t>isStrictSupersetOf</a:t>
            </a:r>
            <a:r>
              <a:rPr lang="en-US" altLang="zh-TW" dirty="0" smtClean="0">
                <a:ea typeface="Yuanti TC" charset="-120"/>
                <a:cs typeface="Yuanti TC" charset="-120"/>
              </a:rPr>
              <a:t>  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跟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上面兩個一樣，只是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a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跟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b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不能是一樣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的</a:t>
            </a:r>
            <a:endParaRPr lang="en-US" altLang="zh-TW" dirty="0" smtClean="0">
              <a:latin typeface="Yuanti TC" charset="-120"/>
              <a:ea typeface="Yuanti TC" charset="-120"/>
              <a:cs typeface="Yuanti TC" charset="-120"/>
            </a:endParaRPr>
          </a:p>
          <a:p>
            <a:r>
              <a:rPr lang="en-US" altLang="zh-TW" dirty="0" err="1" smtClean="0">
                <a:ea typeface="Yuanti TC" charset="-120"/>
                <a:cs typeface="Yuanti TC" charset="-120"/>
              </a:rPr>
              <a:t>a.isDisjoinWith</a:t>
            </a:r>
            <a:r>
              <a:rPr lang="en-US" altLang="zh-TW" dirty="0" smtClean="0">
                <a:ea typeface="Yuanti TC" charset="-120"/>
                <a:cs typeface="Yuanti TC" charset="-120"/>
              </a:rPr>
              <a:t>(b)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： 判斷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a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跟</a:t>
            </a:r>
            <a:r>
              <a:rPr lang="en-US" altLang="zh-TW" dirty="0">
                <a:latin typeface="Yuanti TC" charset="-120"/>
                <a:ea typeface="Yuanti TC" charset="-120"/>
                <a:cs typeface="Yuanti TC" charset="-120"/>
              </a:rPr>
              <a:t>b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有沒有重覆的內容</a:t>
            </a:r>
            <a:endParaRPr kumimoji="1" lang="zh-TW" altLang="en-US" dirty="0">
              <a:latin typeface="Yuanti TC" charset="-120"/>
              <a:ea typeface="Yuanti TC" charset="-120"/>
              <a:cs typeface="Yuanti TC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918122"/>
            <a:ext cx="97028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Collection Types</a:t>
            </a: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37" y="2577706"/>
            <a:ext cx="8596312" cy="3047200"/>
          </a:xfrm>
        </p:spPr>
      </p:pic>
      <p:sp>
        <p:nvSpPr>
          <p:cNvPr id="5" name="文字方塊 4"/>
          <p:cNvSpPr txBox="1"/>
          <p:nvPr/>
        </p:nvSpPr>
        <p:spPr>
          <a:xfrm>
            <a:off x="688137" y="5696825"/>
            <a:ext cx="6779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Arrays </a:t>
            </a:r>
            <a:r>
              <a:rPr kumimoji="1" lang="en-US" altLang="zh-TW" dirty="0"/>
              <a:t>are ordered collections of values. </a:t>
            </a:r>
            <a:endParaRPr kumimoji="1" lang="en-US" altLang="zh-TW" dirty="0" smtClean="0"/>
          </a:p>
          <a:p>
            <a:r>
              <a:rPr kumimoji="1" lang="en-US" altLang="zh-TW" dirty="0" smtClean="0"/>
              <a:t>Sets </a:t>
            </a:r>
            <a:r>
              <a:rPr kumimoji="1" lang="en-US" altLang="zh-TW" dirty="0"/>
              <a:t>are unordered collections of unique values. </a:t>
            </a:r>
            <a:endParaRPr kumimoji="1" lang="en-US" altLang="zh-TW" dirty="0" smtClean="0"/>
          </a:p>
          <a:p>
            <a:r>
              <a:rPr kumimoji="1" lang="en-US" altLang="zh-TW" dirty="0" smtClean="0"/>
              <a:t>Dictionaries </a:t>
            </a:r>
            <a:r>
              <a:rPr kumimoji="1" lang="en-US" altLang="zh-TW" dirty="0"/>
              <a:t>are unordered collections of key-value </a:t>
            </a:r>
            <a:r>
              <a:rPr kumimoji="1" lang="en-US" altLang="zh-TW" dirty="0" smtClean="0"/>
              <a:t>associations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649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Dictionaries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730892"/>
          </a:xfrm>
        </p:spPr>
        <p:txBody>
          <a:bodyPr/>
          <a:lstStyle/>
          <a:p>
            <a:r>
              <a:rPr kumimoji="1" lang="en-US" altLang="zh-TW" dirty="0" smtClean="0"/>
              <a:t>Key, value : keys </a:t>
            </a:r>
            <a:r>
              <a:rPr kumimoji="1" lang="en-US" altLang="zh-TW" dirty="0"/>
              <a:t>of the same type and values of the </a:t>
            </a:r>
            <a:r>
              <a:rPr kumimoji="1" lang="en-US" altLang="zh-TW"/>
              <a:t>same </a:t>
            </a:r>
            <a:r>
              <a:rPr kumimoji="1" lang="en-US" altLang="zh-TW" smtClean="0"/>
              <a:t>type.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97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Empty</a:t>
            </a:r>
            <a:r>
              <a:rPr kumimoji="1" lang="zh-CN" altLang="en-US" dirty="0" smtClean="0"/>
              <a:t> </a:t>
            </a:r>
            <a:r>
              <a:rPr kumimoji="1" lang="en-US" altLang="zh-TW" dirty="0"/>
              <a:t>Dictionaries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126308"/>
          </a:xfrm>
        </p:spPr>
        <p:txBody>
          <a:bodyPr/>
          <a:lstStyle/>
          <a:p>
            <a:r>
              <a:rPr lang="en-US" altLang="zh-TW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namesOfIntegers</a:t>
            </a:r>
            <a:r>
              <a:rPr lang="en-US" altLang="zh-TW" dirty="0"/>
              <a:t> = Dictionary&lt;</a:t>
            </a:r>
            <a:r>
              <a:rPr lang="en-US" altLang="zh-TW" dirty="0" err="1"/>
              <a:t>Int</a:t>
            </a:r>
            <a:r>
              <a:rPr lang="en-US" altLang="zh-TW" dirty="0"/>
              <a:t>, String&gt;()</a:t>
            </a:r>
          </a:p>
          <a:p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 smtClean="0"/>
              <a:t>namesOfIntegers</a:t>
            </a:r>
            <a:r>
              <a:rPr lang="en-US" altLang="zh-TW" dirty="0" smtClean="0"/>
              <a:t> </a:t>
            </a:r>
            <a:r>
              <a:rPr lang="en-US" altLang="zh-TW" dirty="0"/>
              <a:t>= [</a:t>
            </a:r>
            <a:r>
              <a:rPr lang="en-US" altLang="zh-TW" dirty="0" err="1"/>
              <a:t>Int</a:t>
            </a:r>
            <a:r>
              <a:rPr lang="en-US" altLang="zh-TW" dirty="0"/>
              <a:t>: String]()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32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Dictionaries Define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var</a:t>
            </a:r>
            <a:r>
              <a:rPr lang="en-US" altLang="zh-TW" dirty="0"/>
              <a:t> airports: [String: String] = ["YYZ": "Toronto Pearson", "DUB": "Dublin</a:t>
            </a:r>
            <a:r>
              <a:rPr lang="en-US" altLang="zh-TW" dirty="0" smtClean="0"/>
              <a:t>"]</a:t>
            </a:r>
          </a:p>
          <a:p>
            <a:r>
              <a:rPr lang="en-US" altLang="zh-TW" dirty="0" err="1"/>
              <a:t>var</a:t>
            </a:r>
            <a:r>
              <a:rPr lang="en-US" altLang="zh-TW" dirty="0"/>
              <a:t> airports = ["YYZ": "Toronto Pearson", "DUB": "Dublin"]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858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Dictionaries</a:t>
            </a:r>
            <a:r>
              <a:rPr kumimoji="1" lang="zh-CN" altLang="en-US" dirty="0" smtClean="0"/>
              <a:t> </a:t>
            </a:r>
            <a:r>
              <a:rPr kumimoji="1" lang="en-US" altLang="zh-TW" dirty="0"/>
              <a:t>Access &amp; Modify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29946"/>
            <a:ext cx="8596668" cy="2446637"/>
          </a:xfrm>
        </p:spPr>
        <p:txBody>
          <a:bodyPr>
            <a:normAutofit/>
          </a:bodyPr>
          <a:lstStyle/>
          <a:p>
            <a:r>
              <a:rPr lang="en-US" altLang="zh-TW" dirty="0" err="1" smtClean="0"/>
              <a:t>airports.count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en-US" altLang="zh-CN" dirty="0" err="1" smtClean="0"/>
              <a:t>int</a:t>
            </a:r>
            <a:endParaRPr lang="en-US" altLang="zh-CN" dirty="0" smtClean="0"/>
          </a:p>
          <a:p>
            <a:r>
              <a:rPr lang="en-US" altLang="zh-TW" dirty="0" err="1" smtClean="0"/>
              <a:t>airports.isEmpty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en-US" altLang="zh-CN" dirty="0" err="1" smtClean="0"/>
              <a:t>boolean</a:t>
            </a:r>
            <a:endParaRPr lang="en-US" altLang="zh-CN" dirty="0" smtClean="0"/>
          </a:p>
          <a:p>
            <a:r>
              <a:rPr lang="en-US" altLang="zh-TW" dirty="0"/>
              <a:t>airports</a:t>
            </a:r>
            <a:r>
              <a:rPr lang="en-US" altLang="zh-TW" dirty="0" smtClean="0"/>
              <a:t>[“LHR”] </a:t>
            </a:r>
            <a:r>
              <a:rPr lang="en-US" altLang="zh-TW" dirty="0"/>
              <a:t>= </a:t>
            </a:r>
            <a:r>
              <a:rPr lang="en-US" altLang="zh-TW" dirty="0" smtClean="0"/>
              <a:t>“London”</a:t>
            </a:r>
            <a:r>
              <a:rPr lang="zh-CN" altLang="en-US" dirty="0" smtClean="0"/>
              <a:t> </a:t>
            </a:r>
            <a:r>
              <a:rPr lang="zh-TW" altLang="en-US" dirty="0" smtClean="0">
                <a:latin typeface="Yuanti TC" charset="-120"/>
                <a:ea typeface="Yuanti TC" charset="-120"/>
                <a:cs typeface="Yuanti TC" charset="-120"/>
              </a:rPr>
              <a:t>插入</a:t>
            </a:r>
            <a:r>
              <a:rPr lang="zh-TW" altLang="en-US" dirty="0">
                <a:latin typeface="Yuanti TC" charset="-120"/>
                <a:ea typeface="Yuanti TC" charset="-120"/>
                <a:cs typeface="Yuanti TC" charset="-120"/>
              </a:rPr>
              <a:t>一組新的</a:t>
            </a:r>
            <a:r>
              <a:rPr lang="en-US" altLang="zh-TW" dirty="0" smtClean="0">
                <a:latin typeface="Yuanti TC" charset="-120"/>
                <a:ea typeface="Yuanti TC" charset="-120"/>
                <a:cs typeface="Yuanti TC" charset="-120"/>
              </a:rPr>
              <a:t>key-value</a:t>
            </a:r>
          </a:p>
          <a:p>
            <a:r>
              <a:rPr lang="en-US" altLang="zh-TW" dirty="0"/>
              <a:t>airports</a:t>
            </a:r>
            <a:r>
              <a:rPr lang="en-US" altLang="zh-TW" dirty="0" smtClean="0"/>
              <a:t>[“LHR”] </a:t>
            </a:r>
            <a:r>
              <a:rPr lang="en-US" altLang="zh-TW" dirty="0"/>
              <a:t>= </a:t>
            </a:r>
            <a:r>
              <a:rPr lang="en-US" altLang="zh-TW" dirty="0" smtClean="0"/>
              <a:t>“London Heathrow”</a:t>
            </a:r>
            <a:r>
              <a:rPr lang="zh-CN" altLang="en-US" dirty="0" smtClean="0"/>
              <a:t>  </a:t>
            </a:r>
            <a:r>
              <a:rPr lang="en-US" altLang="zh-CN" dirty="0" smtClean="0"/>
              <a:t>modify</a:t>
            </a:r>
          </a:p>
          <a:p>
            <a:r>
              <a:rPr lang="en-US" altLang="zh-TW" dirty="0" err="1" smtClean="0"/>
              <a:t>updateValue</a:t>
            </a:r>
            <a:r>
              <a:rPr lang="en-US" altLang="zh-TW" dirty="0" smtClean="0"/>
              <a:t>(_:</a:t>
            </a:r>
            <a:r>
              <a:rPr lang="en-US" altLang="zh-TW" dirty="0" err="1" smtClean="0"/>
              <a:t>forKey</a:t>
            </a:r>
            <a:r>
              <a:rPr lang="en-US" altLang="zh-TW" dirty="0" smtClean="0"/>
              <a:t>:)</a:t>
            </a:r>
          </a:p>
          <a:p>
            <a:r>
              <a:rPr lang="en-US" altLang="zh-TW" dirty="0" err="1" smtClean="0"/>
              <a:t>removeValueForKey</a:t>
            </a:r>
            <a:r>
              <a:rPr lang="en-US" altLang="zh-CN" dirty="0" smtClean="0"/>
              <a:t>(_:)</a:t>
            </a:r>
            <a:endParaRPr kumimoji="1" lang="zh-TW" altLang="en-US" dirty="0">
              <a:latin typeface="Yuanti TC" charset="-120"/>
              <a:ea typeface="Yuanti TC" charset="-120"/>
              <a:cs typeface="Yuanti TC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00950"/>
            <a:ext cx="10058400" cy="199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4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Dictionaries</a:t>
            </a:r>
            <a:r>
              <a:rPr kumimoji="1" lang="zh-CN" altLang="en-US" dirty="0"/>
              <a:t> </a:t>
            </a:r>
            <a:r>
              <a:rPr kumimoji="1" lang="en-US" altLang="zh-TW" dirty="0" smtClean="0"/>
              <a:t>Iterate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78677"/>
            <a:ext cx="8596668" cy="1225162"/>
          </a:xfrm>
        </p:spPr>
        <p:txBody>
          <a:bodyPr/>
          <a:lstStyle/>
          <a:p>
            <a:r>
              <a:rPr lang="en-US" altLang="zh-TW" dirty="0">
                <a:solidFill>
                  <a:schemeClr val="accent2"/>
                </a:solidFill>
              </a:rPr>
              <a:t>for</a:t>
            </a:r>
            <a:r>
              <a:rPr lang="en-US" altLang="zh-TW" dirty="0"/>
              <a:t> </a:t>
            </a:r>
            <a:r>
              <a:rPr lang="en-US" altLang="zh-TW" dirty="0" err="1"/>
              <a:t>airportCode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2"/>
                </a:solidFill>
              </a:rPr>
              <a:t>in</a:t>
            </a:r>
            <a:r>
              <a:rPr lang="en-US" altLang="zh-TW" dirty="0"/>
              <a:t> </a:t>
            </a:r>
            <a:r>
              <a:rPr lang="en-US" altLang="zh-TW" dirty="0" err="1" smtClean="0"/>
              <a:t>airports.</a:t>
            </a:r>
            <a:r>
              <a:rPr lang="en-US" altLang="zh-TW" dirty="0" err="1" smtClean="0">
                <a:solidFill>
                  <a:schemeClr val="accent2"/>
                </a:solidFill>
              </a:rPr>
              <a:t>keys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r>
              <a:rPr lang="en-US" altLang="zh-TW" dirty="0">
                <a:solidFill>
                  <a:schemeClr val="accent2"/>
                </a:solidFill>
              </a:rPr>
              <a:t>for</a:t>
            </a:r>
            <a:r>
              <a:rPr lang="en-US" altLang="zh-TW" dirty="0"/>
              <a:t> </a:t>
            </a:r>
            <a:r>
              <a:rPr lang="en-US" altLang="zh-TW" dirty="0" err="1"/>
              <a:t>airportName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2"/>
                </a:solidFill>
              </a:rPr>
              <a:t>in</a:t>
            </a:r>
            <a:r>
              <a:rPr lang="en-US" altLang="zh-TW" dirty="0"/>
              <a:t> </a:t>
            </a:r>
            <a:r>
              <a:rPr lang="en-US" altLang="zh-TW" dirty="0" err="1"/>
              <a:t>airports.</a:t>
            </a:r>
            <a:r>
              <a:rPr lang="en-US" altLang="zh-TW" dirty="0" err="1">
                <a:solidFill>
                  <a:schemeClr val="accent2"/>
                </a:solidFill>
              </a:rPr>
              <a:t>values</a:t>
            </a:r>
            <a:endParaRPr kumimoji="1" lang="zh-TW" altLang="en-US" dirty="0">
              <a:solidFill>
                <a:schemeClr val="accent2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69973"/>
            <a:ext cx="9448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Mutability of Collections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65173"/>
            <a:ext cx="8596668" cy="4271033"/>
          </a:xfrm>
        </p:spPr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shoppingList</a:t>
            </a:r>
            <a:r>
              <a:rPr lang="en-US" altLang="zh-TW" dirty="0"/>
              <a:t>: [String] = ["Eggs", "Milk</a:t>
            </a:r>
            <a:r>
              <a:rPr lang="en-US" altLang="zh-TW" dirty="0" smtClean="0"/>
              <a:t>"]</a:t>
            </a:r>
          </a:p>
          <a:p>
            <a:pPr marL="0" indent="0"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shoppingList.append</a:t>
            </a:r>
            <a:r>
              <a:rPr lang="en-US" altLang="zh-TW" dirty="0"/>
              <a:t>("</a:t>
            </a:r>
            <a:r>
              <a:rPr lang="en-US" altLang="zh-TW" dirty="0" err="1"/>
              <a:t>Mnnn</a:t>
            </a:r>
            <a:r>
              <a:rPr lang="en-US" altLang="zh-TW" dirty="0" smtClean="0"/>
              <a:t>")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let </a:t>
            </a:r>
            <a:r>
              <a:rPr lang="en-US" altLang="zh-TW" dirty="0" err="1"/>
              <a:t>shoppingListLet</a:t>
            </a:r>
            <a:r>
              <a:rPr lang="en-US" altLang="zh-TW" dirty="0"/>
              <a:t>: [String] = ["</a:t>
            </a:r>
            <a:r>
              <a:rPr lang="en-US" altLang="zh-TW" dirty="0" err="1"/>
              <a:t>Eggs</a:t>
            </a:r>
            <a:r>
              <a:rPr lang="en-US" altLang="zh-TW" dirty="0" err="1" smtClean="0"/>
              <a:t>","</a:t>
            </a:r>
            <a:r>
              <a:rPr lang="en-US" altLang="zh-TW" dirty="0" err="1"/>
              <a:t>Milk</a:t>
            </a:r>
            <a:r>
              <a:rPr lang="en-US" altLang="zh-TW" dirty="0" smtClean="0"/>
              <a:t>"]</a:t>
            </a:r>
          </a:p>
          <a:p>
            <a:pPr marL="0" indent="0"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shoppingListLet.append</a:t>
            </a:r>
            <a:r>
              <a:rPr lang="en-US" altLang="zh-TW" dirty="0"/>
              <a:t>("</a:t>
            </a:r>
            <a:r>
              <a:rPr lang="en-US" altLang="zh-TW" dirty="0" err="1"/>
              <a:t>MnnnLet</a:t>
            </a:r>
            <a:r>
              <a:rPr lang="en-US" altLang="zh-TW" dirty="0" smtClean="0"/>
              <a:t>")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52755" y="51884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04520"/>
            <a:ext cx="11488436" cy="61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83925"/>
            <a:ext cx="8596668" cy="842103"/>
          </a:xfrm>
        </p:spPr>
        <p:txBody>
          <a:bodyPr/>
          <a:lstStyle/>
          <a:p>
            <a:r>
              <a:rPr kumimoji="1" lang="en-US" altLang="zh-TW" dirty="0" smtClean="0"/>
              <a:t>An </a:t>
            </a:r>
            <a:r>
              <a:rPr kumimoji="1" lang="en-US" altLang="zh-TW" dirty="0"/>
              <a:t>array stores values of the same type in an ordered list. </a:t>
            </a:r>
            <a:endParaRPr kumimoji="1" lang="en-US" altLang="zh-TW" dirty="0" smtClean="0"/>
          </a:p>
          <a:p>
            <a:r>
              <a:rPr kumimoji="1" lang="en-US" altLang="zh-TW" dirty="0" smtClean="0"/>
              <a:t>The </a:t>
            </a:r>
            <a:r>
              <a:rPr kumimoji="1" lang="en-US" altLang="zh-TW" dirty="0"/>
              <a:t>same value can appear in an array multiple times at different positions</a:t>
            </a:r>
            <a:r>
              <a:rPr kumimoji="1" lang="en-US" altLang="zh-TW" dirty="0" smtClean="0"/>
              <a:t>.</a:t>
            </a:r>
            <a:endParaRPr kumimoji="1"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97757"/>
              </p:ext>
            </p:extLst>
          </p:nvPr>
        </p:nvGraphicFramePr>
        <p:xfrm>
          <a:off x="1136820" y="3188044"/>
          <a:ext cx="7218544" cy="926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318"/>
                <a:gridCol w="902318"/>
                <a:gridCol w="902318"/>
                <a:gridCol w="839437"/>
                <a:gridCol w="965199"/>
                <a:gridCol w="902318"/>
                <a:gridCol w="902318"/>
                <a:gridCol w="902318"/>
              </a:tblGrid>
              <a:tr h="49427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</a:tr>
              <a:tr h="432486">
                <a:tc>
                  <a:txBody>
                    <a:bodyPr/>
                    <a:lstStyle/>
                    <a:p>
                      <a:r>
                        <a:rPr lang="en-US" altLang="zh-TW" dirty="0" err="1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Miffy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巧虎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佩佩豬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Poli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蘇非亞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芭比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Miffy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Wawati TC" charset="-120"/>
                          <a:ea typeface="Wawati TC" charset="-120"/>
                          <a:cs typeface="Wawati TC" charset="-120"/>
                        </a:rPr>
                        <a:t>Elsa</a:t>
                      </a:r>
                      <a:endParaRPr lang="zh-TW" altLang="en-US" dirty="0">
                        <a:latin typeface="Wawati TC" charset="-120"/>
                        <a:ea typeface="Wawati TC" charset="-120"/>
                        <a:cs typeface="Wawati TC" charset="-12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55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Empty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Array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44595"/>
            <a:ext cx="8596668" cy="5078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TW" dirty="0" err="1" smtClean="0">
                <a:solidFill>
                  <a:srgbClr val="FF0000"/>
                </a:solidFill>
              </a:rPr>
              <a:t>var</a:t>
            </a:r>
            <a:r>
              <a:rPr kumimoji="1" lang="en-US" altLang="zh-TW" dirty="0" smtClean="0"/>
              <a:t> </a:t>
            </a:r>
            <a:r>
              <a:rPr kumimoji="1" lang="en-US" altLang="zh-TW" dirty="0" err="1"/>
              <a:t>someInts</a:t>
            </a:r>
            <a:r>
              <a:rPr kumimoji="1" lang="en-US" altLang="zh-TW" dirty="0"/>
              <a:t> = [</a:t>
            </a:r>
            <a:r>
              <a:rPr kumimoji="1" lang="en-US" altLang="zh-TW" dirty="0" err="1"/>
              <a:t>Int</a:t>
            </a:r>
            <a:r>
              <a:rPr kumimoji="1" lang="en-US" altLang="zh-TW" dirty="0" smtClean="0"/>
              <a:t>]()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2"/>
                </a:solidFill>
              </a:rPr>
              <a:t>print</a:t>
            </a:r>
            <a:r>
              <a:rPr kumimoji="1" lang="en-US" altLang="zh-TW" dirty="0"/>
              <a:t>("</a:t>
            </a:r>
            <a:r>
              <a:rPr kumimoji="1" lang="en-US" altLang="zh-TW" dirty="0" err="1"/>
              <a:t>someInts</a:t>
            </a:r>
            <a:r>
              <a:rPr kumimoji="1" lang="en-US" altLang="zh-TW" dirty="0"/>
              <a:t> is of type [</a:t>
            </a:r>
            <a:r>
              <a:rPr kumimoji="1" lang="en-US" altLang="zh-TW" dirty="0" err="1"/>
              <a:t>Int</a:t>
            </a:r>
            <a:r>
              <a:rPr kumimoji="1" lang="en-US" altLang="zh-TW" dirty="0"/>
              <a:t>] with \(</a:t>
            </a:r>
            <a:r>
              <a:rPr kumimoji="1" lang="en-US" altLang="zh-TW" dirty="0" err="1"/>
              <a:t>someInts.count</a:t>
            </a:r>
            <a:r>
              <a:rPr kumimoji="1" lang="en-US" altLang="zh-TW" dirty="0"/>
              <a:t>) items</a:t>
            </a:r>
            <a:r>
              <a:rPr kumimoji="1" lang="en-US" altLang="zh-TW" dirty="0" smtClean="0"/>
              <a:t>.")</a:t>
            </a:r>
          </a:p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1"/>
                </a:solidFill>
              </a:rPr>
              <a:t>// Prints </a:t>
            </a:r>
            <a:r>
              <a:rPr kumimoji="1" lang="en-US" altLang="zh-TW" dirty="0">
                <a:solidFill>
                  <a:schemeClr val="accent1"/>
                </a:solidFill>
              </a:rPr>
              <a:t>"</a:t>
            </a:r>
            <a:r>
              <a:rPr kumimoji="1" lang="en-US" altLang="zh-TW" dirty="0" err="1">
                <a:solidFill>
                  <a:schemeClr val="accent1"/>
                </a:solidFill>
              </a:rPr>
              <a:t>someInts</a:t>
            </a:r>
            <a:r>
              <a:rPr kumimoji="1" lang="en-US" altLang="zh-TW" dirty="0">
                <a:solidFill>
                  <a:schemeClr val="accent1"/>
                </a:solidFill>
              </a:rPr>
              <a:t> is of type [</a:t>
            </a:r>
            <a:r>
              <a:rPr kumimoji="1" lang="en-US" altLang="zh-TW" dirty="0" err="1">
                <a:solidFill>
                  <a:schemeClr val="accent1"/>
                </a:solidFill>
              </a:rPr>
              <a:t>Int</a:t>
            </a:r>
            <a:r>
              <a:rPr kumimoji="1" lang="en-US" altLang="zh-TW" dirty="0">
                <a:solidFill>
                  <a:schemeClr val="accent1"/>
                </a:solidFill>
              </a:rPr>
              <a:t>] with 0 items</a:t>
            </a:r>
            <a:r>
              <a:rPr kumimoji="1" lang="en-US" altLang="zh-TW" dirty="0" smtClean="0">
                <a:solidFill>
                  <a:schemeClr val="accent1"/>
                </a:solidFill>
              </a:rPr>
              <a:t>.”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2"/>
                </a:solidFill>
              </a:rPr>
              <a:t>Q:</a:t>
            </a:r>
            <a:endParaRPr kumimoji="1"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someInts</a:t>
            </a:r>
            <a:r>
              <a:rPr lang="en-US" altLang="zh-TW" dirty="0"/>
              <a:t> = </a:t>
            </a:r>
            <a:r>
              <a:rPr lang="en-US" altLang="zh-TW" dirty="0" smtClean="0"/>
              <a:t>[]()</a:t>
            </a:r>
          </a:p>
          <a:p>
            <a:pPr marL="0" indent="0">
              <a:buNone/>
            </a:pPr>
            <a:endParaRPr kumimoji="1" lang="en-US" altLang="zh-TW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someInts</a:t>
            </a:r>
            <a:r>
              <a:rPr lang="en-US" altLang="zh-TW" dirty="0"/>
              <a:t> = </a:t>
            </a:r>
            <a:r>
              <a:rPr lang="en-US" altLang="zh-TW" dirty="0" smtClean="0"/>
              <a:t>[]</a:t>
            </a:r>
          </a:p>
          <a:p>
            <a:pPr marL="0" indent="0">
              <a:buNone/>
            </a:pP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someInts</a:t>
            </a:r>
            <a:r>
              <a:rPr lang="en-US" altLang="zh-TW" dirty="0"/>
              <a:t> = [String</a:t>
            </a:r>
            <a:r>
              <a:rPr lang="en-US" altLang="zh-TW" dirty="0" smtClean="0"/>
              <a:t>]</a:t>
            </a:r>
          </a:p>
          <a:p>
            <a:pPr marL="0" indent="0">
              <a:buNone/>
            </a:pP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someInts</a:t>
            </a:r>
            <a:r>
              <a:rPr lang="en-US" altLang="zh-TW" dirty="0"/>
              <a:t> </a:t>
            </a:r>
            <a:r>
              <a:rPr lang="en-US" altLang="zh-TW" dirty="0" smtClean="0"/>
              <a:t>= </a:t>
            </a:r>
            <a:r>
              <a:rPr lang="en-US" altLang="zh-TW" dirty="0"/>
              <a:t>Array&lt;String&gt;()</a:t>
            </a:r>
            <a:endParaRPr kumimoji="1" lang="en-US" altLang="zh-TW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kumimoji="1" lang="zh-TW" altLang="en-US" dirty="0">
              <a:solidFill>
                <a:schemeClr val="accent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" y="3532564"/>
            <a:ext cx="10058400" cy="39247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" y="5228411"/>
            <a:ext cx="10058400" cy="36410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374640"/>
            <a:ext cx="10058400" cy="4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0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Array Define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101595"/>
          </a:xfrm>
        </p:spPr>
        <p:txBody>
          <a:bodyPr/>
          <a:lstStyle/>
          <a:p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shoppingList</a:t>
            </a:r>
            <a:r>
              <a:rPr lang="en-US" altLang="zh-TW" dirty="0"/>
              <a:t>: [String] = [</a:t>
            </a:r>
            <a:r>
              <a:rPr lang="en-US" altLang="zh-TW" dirty="0"/>
              <a:t>"Eggs"</a:t>
            </a:r>
            <a:r>
              <a:rPr lang="en-US" altLang="zh-TW" dirty="0"/>
              <a:t>, </a:t>
            </a:r>
            <a:r>
              <a:rPr lang="en-US" altLang="zh-TW" dirty="0"/>
              <a:t>"Milk</a:t>
            </a:r>
            <a:r>
              <a:rPr lang="en-US" altLang="zh-TW" dirty="0" smtClean="0"/>
              <a:t>"]</a:t>
            </a:r>
          </a:p>
          <a:p>
            <a:r>
              <a:rPr lang="en-US" altLang="zh-TW" dirty="0" err="1" smtClean="0"/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shoppingList</a:t>
            </a:r>
            <a:r>
              <a:rPr lang="en-US" altLang="zh-TW" dirty="0"/>
              <a:t> = [</a:t>
            </a:r>
            <a:r>
              <a:rPr lang="en-US" altLang="zh-TW" dirty="0"/>
              <a:t>"Eggs"</a:t>
            </a:r>
            <a:r>
              <a:rPr lang="en-US" altLang="zh-TW" dirty="0"/>
              <a:t>, </a:t>
            </a:r>
            <a:r>
              <a:rPr lang="en-US" altLang="zh-TW" dirty="0"/>
              <a:t>"Milk"</a:t>
            </a:r>
            <a:r>
              <a:rPr lang="en-US" altLang="zh-TW" dirty="0"/>
              <a:t>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451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Default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value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0396"/>
            <a:ext cx="8596668" cy="3634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threeDoubles</a:t>
            </a:r>
            <a:r>
              <a:rPr lang="en-US" altLang="zh-TW" dirty="0"/>
              <a:t> = [Double](count: 3, repeatedValue:0.0</a:t>
            </a:r>
            <a:r>
              <a:rPr lang="en-US" altLang="zh-TW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=&gt;[0,0,0]</a:t>
            </a:r>
            <a:endParaRPr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TW" dirty="0" err="1"/>
              <a:t>threeDoubles.append</a:t>
            </a:r>
            <a:r>
              <a:rPr lang="en-US" altLang="zh-TW" dirty="0"/>
              <a:t>(0</a:t>
            </a:r>
            <a:r>
              <a:rPr lang="en-US" altLang="zh-TW" dirty="0" smtClean="0"/>
              <a:t>)  =&gt; </a:t>
            </a:r>
            <a:r>
              <a:rPr lang="en-US" altLang="zh-TW" dirty="0" smtClean="0">
                <a:solidFill>
                  <a:schemeClr val="accent2"/>
                </a:solidFill>
              </a:rPr>
              <a:t>[0,0,0,0]</a:t>
            </a:r>
          </a:p>
          <a:p>
            <a:pPr marL="0" indent="0">
              <a:buNone/>
            </a:pPr>
            <a:r>
              <a:rPr lang="en-US" altLang="zh-TW" dirty="0" err="1"/>
              <a:t>threeDoubles.append</a:t>
            </a:r>
            <a:r>
              <a:rPr lang="en-US" altLang="zh-TW" dirty="0" smtClean="0"/>
              <a:t>(“”) =&gt; </a:t>
            </a:r>
            <a:r>
              <a:rPr lang="en-US" altLang="zh-TW" dirty="0" smtClean="0">
                <a:solidFill>
                  <a:srgbClr val="FF0000"/>
                </a:solidFill>
              </a:rPr>
              <a:t>X</a:t>
            </a:r>
          </a:p>
          <a:p>
            <a:pPr marL="0" indent="0">
              <a:buNone/>
            </a:pPr>
            <a:r>
              <a:rPr lang="en-US" altLang="zh-TW" dirty="0" err="1" smtClean="0">
                <a:solidFill>
                  <a:srgbClr val="FF0000"/>
                </a:solidFill>
              </a:rPr>
              <a:t>var</a:t>
            </a:r>
            <a:r>
              <a:rPr lang="en-US" altLang="zh-TW" dirty="0" smtClean="0"/>
              <a:t> </a:t>
            </a:r>
            <a:r>
              <a:rPr lang="en-US" altLang="zh-TW" dirty="0" err="1"/>
              <a:t>anotherThreeDoubles</a:t>
            </a:r>
            <a:r>
              <a:rPr lang="en-US" altLang="zh-TW" dirty="0"/>
              <a:t> = Array(</a:t>
            </a:r>
            <a:r>
              <a:rPr lang="en-US" altLang="zh-TW" dirty="0"/>
              <a:t>count</a:t>
            </a:r>
            <a:r>
              <a:rPr lang="en-US" altLang="zh-TW" dirty="0"/>
              <a:t>: </a:t>
            </a:r>
            <a:r>
              <a:rPr lang="en-US" altLang="zh-TW" dirty="0"/>
              <a:t>3</a:t>
            </a:r>
            <a:r>
              <a:rPr lang="en-US" altLang="zh-TW" dirty="0"/>
              <a:t>, </a:t>
            </a:r>
            <a:r>
              <a:rPr lang="en-US" altLang="zh-TW" dirty="0" err="1"/>
              <a:t>repeatedValue</a:t>
            </a:r>
            <a:r>
              <a:rPr lang="en-US" altLang="zh-TW" dirty="0"/>
              <a:t>: </a:t>
            </a:r>
            <a:r>
              <a:rPr lang="en-US" altLang="zh-TW" dirty="0"/>
              <a:t>2.5</a:t>
            </a:r>
            <a:r>
              <a:rPr lang="en-US" altLang="zh-TW" dirty="0" smtClean="0"/>
              <a:t>) </a:t>
            </a:r>
            <a:r>
              <a:rPr lang="en-US" altLang="zh-TW" dirty="0" smtClean="0">
                <a:solidFill>
                  <a:schemeClr val="accent2"/>
                </a:solidFill>
              </a:rPr>
              <a:t>=&gt;[2.5,2.5,2.5]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sixDoubles</a:t>
            </a:r>
            <a:r>
              <a:rPr lang="en-US" altLang="zh-TW" dirty="0"/>
              <a:t> = </a:t>
            </a:r>
            <a:r>
              <a:rPr lang="en-US" altLang="zh-TW" dirty="0" err="1"/>
              <a:t>threeDoubles</a:t>
            </a:r>
            <a:r>
              <a:rPr lang="en-US" altLang="zh-TW" dirty="0"/>
              <a:t> + </a:t>
            </a:r>
            <a:r>
              <a:rPr lang="en-US" altLang="zh-TW" dirty="0" err="1" smtClean="0"/>
              <a:t>anotherThreeDoubles</a:t>
            </a:r>
            <a:endParaRPr lang="en-US" altLang="zh-TW" dirty="0" smtClean="0"/>
          </a:p>
          <a:p>
            <a:pPr marL="0" indent="0">
              <a:buNone/>
            </a:pPr>
            <a:r>
              <a:rPr kumimoji="1" lang="en-US" altLang="zh-TW" dirty="0" smtClean="0">
                <a:solidFill>
                  <a:schemeClr val="accent2"/>
                </a:solidFill>
              </a:rPr>
              <a:t>=&gt;[0,0,0,2.5,2.5,2.5]</a:t>
            </a:r>
          </a:p>
          <a:p>
            <a:pPr marL="0" indent="0">
              <a:buNone/>
            </a:pPr>
            <a:r>
              <a:rPr kumimoji="1" lang="en-US" altLang="zh-CN" dirty="0" smtClean="0">
                <a:solidFill>
                  <a:schemeClr val="accent2"/>
                </a:solidFill>
              </a:rPr>
              <a:t>Q:</a:t>
            </a:r>
            <a:endParaRPr kumimoji="1" lang="en-US" altLang="zh-TW" dirty="0" smtClean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TW" dirty="0" err="1" smtClean="0"/>
              <a:t>anotherThreeDoublesInt</a:t>
            </a:r>
            <a:r>
              <a:rPr lang="en-US" altLang="zh-TW" dirty="0" smtClean="0"/>
              <a:t> = </a:t>
            </a:r>
            <a:r>
              <a:rPr lang="en-US" altLang="zh-TW" dirty="0"/>
              <a:t>Array(count: 3, </a:t>
            </a:r>
            <a:r>
              <a:rPr lang="en-US" altLang="zh-TW" dirty="0" err="1"/>
              <a:t>repeatedValue</a:t>
            </a:r>
            <a:r>
              <a:rPr lang="en-US" altLang="zh-TW" dirty="0"/>
              <a:t>: 0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sixDoubles</a:t>
            </a:r>
            <a:r>
              <a:rPr lang="en-US" altLang="zh-TW" dirty="0"/>
              <a:t> = </a:t>
            </a:r>
            <a:r>
              <a:rPr lang="en-US" altLang="zh-TW" dirty="0" err="1"/>
              <a:t>threeDoubles</a:t>
            </a:r>
            <a:r>
              <a:rPr lang="en-US" altLang="zh-TW" dirty="0"/>
              <a:t> + </a:t>
            </a:r>
            <a:r>
              <a:rPr lang="en-US" altLang="zh-TW" dirty="0" err="1" smtClean="0"/>
              <a:t>anotherThreeDoubles</a:t>
            </a:r>
            <a:r>
              <a:rPr lang="en-US" altLang="zh-TW" dirty="0" smtClean="0"/>
              <a:t>+</a:t>
            </a:r>
            <a:r>
              <a:rPr lang="en-US" altLang="zh-TW" dirty="0"/>
              <a:t> </a:t>
            </a:r>
            <a:r>
              <a:rPr lang="en-US" altLang="zh-TW" dirty="0" err="1"/>
              <a:t>anotherThreeDoublesInt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317127"/>
            <a:ext cx="10058400" cy="7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2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Array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Access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Modify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79822"/>
            <a:ext cx="8596668" cy="3313454"/>
          </a:xfrm>
        </p:spPr>
        <p:txBody>
          <a:bodyPr/>
          <a:lstStyle/>
          <a:p>
            <a:r>
              <a:rPr lang="en-US" altLang="zh-TW" dirty="0" err="1" smtClean="0"/>
              <a:t>shoppingList.count</a:t>
            </a:r>
            <a:r>
              <a:rPr lang="en-US" altLang="zh-TW" dirty="0" smtClean="0"/>
              <a:t>  =&gt;</a:t>
            </a:r>
            <a:r>
              <a:rPr lang="en-US" altLang="zh-TW" dirty="0" err="1" smtClean="0"/>
              <a:t>int</a:t>
            </a:r>
            <a:endParaRPr lang="en-US" altLang="zh-TW" dirty="0" smtClean="0"/>
          </a:p>
          <a:p>
            <a:r>
              <a:rPr lang="en-US" altLang="zh-TW" dirty="0" err="1" smtClean="0"/>
              <a:t>shoppingList.isEmpty</a:t>
            </a:r>
            <a:r>
              <a:rPr lang="en-US" altLang="zh-TW" dirty="0" smtClean="0"/>
              <a:t> =&gt;</a:t>
            </a:r>
            <a:r>
              <a:rPr lang="en-US" altLang="zh-TW" dirty="0" err="1" smtClean="0"/>
              <a:t>boolean</a:t>
            </a:r>
            <a:endParaRPr lang="en-US" altLang="zh-TW" dirty="0" smtClean="0"/>
          </a:p>
          <a:p>
            <a:r>
              <a:rPr lang="en-US" altLang="zh-TW" dirty="0" err="1" smtClean="0"/>
              <a:t>shoppingList.append</a:t>
            </a:r>
            <a:r>
              <a:rPr lang="en-US" altLang="zh-TW" dirty="0" smtClean="0"/>
              <a:t>(Element) =&gt;void</a:t>
            </a:r>
            <a:endParaRPr kumimoji="1" lang="en-US" altLang="zh-TW" dirty="0" smtClean="0"/>
          </a:p>
          <a:p>
            <a:pPr marL="0" indent="0">
              <a:buNone/>
            </a:pPr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lang="en-US" altLang="zh-TW" dirty="0" err="1" smtClean="0"/>
              <a:t>shoppingList</a:t>
            </a:r>
            <a:r>
              <a:rPr lang="en-US" altLang="zh-TW" dirty="0" smtClean="0"/>
              <a:t> </a:t>
            </a:r>
            <a:r>
              <a:rPr lang="en-US" altLang="zh-TW" dirty="0"/>
              <a:t>+= [</a:t>
            </a:r>
            <a:r>
              <a:rPr lang="en-US" altLang="zh-TW" dirty="0"/>
              <a:t>"Baking Powder"</a:t>
            </a:r>
            <a:r>
              <a:rPr lang="en-US" altLang="zh-TW" dirty="0"/>
              <a:t>]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     </a:t>
            </a:r>
            <a:r>
              <a:rPr lang="en-US" altLang="zh-TW" dirty="0" err="1" smtClean="0"/>
              <a:t>shoppingList</a:t>
            </a:r>
            <a:r>
              <a:rPr lang="en-US" altLang="zh-TW" dirty="0" smtClean="0"/>
              <a:t> </a:t>
            </a:r>
            <a:r>
              <a:rPr lang="en-US" altLang="zh-TW" dirty="0"/>
              <a:t>+= [</a:t>
            </a:r>
            <a:r>
              <a:rPr lang="en-US" altLang="zh-TW" dirty="0"/>
              <a:t>"Chocolate Spread"</a:t>
            </a:r>
            <a:r>
              <a:rPr lang="en-US" altLang="zh-TW" dirty="0"/>
              <a:t>, </a:t>
            </a:r>
            <a:r>
              <a:rPr lang="en-US" altLang="zh-TW" dirty="0"/>
              <a:t>"Cheese"</a:t>
            </a:r>
            <a:r>
              <a:rPr lang="en-US" altLang="zh-TW" dirty="0"/>
              <a:t>, </a:t>
            </a:r>
            <a:r>
              <a:rPr lang="en-US" altLang="zh-TW" dirty="0"/>
              <a:t>"Butter</a:t>
            </a:r>
            <a:r>
              <a:rPr lang="en-US" altLang="zh-TW" dirty="0" smtClean="0"/>
              <a:t>"]</a:t>
            </a:r>
          </a:p>
          <a:p>
            <a:r>
              <a:rPr lang="en-US" altLang="zh-TW" dirty="0" err="1"/>
              <a:t>var</a:t>
            </a:r>
            <a:r>
              <a:rPr lang="en-US" altLang="zh-TW" dirty="0"/>
              <a:t> </a:t>
            </a:r>
            <a:r>
              <a:rPr lang="en-US" altLang="zh-TW" dirty="0" err="1"/>
              <a:t>firstItem</a:t>
            </a:r>
            <a:r>
              <a:rPr lang="en-US" altLang="zh-TW" dirty="0"/>
              <a:t> = </a:t>
            </a:r>
            <a:r>
              <a:rPr lang="en-US" altLang="zh-TW" dirty="0" err="1"/>
              <a:t>shoppingList</a:t>
            </a:r>
            <a:r>
              <a:rPr lang="en-US" altLang="zh-TW" dirty="0"/>
              <a:t>[</a:t>
            </a:r>
            <a:r>
              <a:rPr lang="en-US" altLang="zh-TW" dirty="0"/>
              <a:t>0</a:t>
            </a:r>
            <a:r>
              <a:rPr lang="en-US" altLang="zh-TW" dirty="0" smtClean="0"/>
              <a:t>]</a:t>
            </a:r>
          </a:p>
          <a:p>
            <a:r>
              <a:rPr lang="en-US" altLang="zh-TW" dirty="0" err="1"/>
              <a:t>shoppingList</a:t>
            </a:r>
            <a:r>
              <a:rPr lang="en-US" altLang="zh-TW" dirty="0"/>
              <a:t>[</a:t>
            </a:r>
            <a:r>
              <a:rPr lang="en-US" altLang="zh-TW" dirty="0"/>
              <a:t>0</a:t>
            </a:r>
            <a:r>
              <a:rPr lang="en-US" altLang="zh-TW" dirty="0"/>
              <a:t>] = </a:t>
            </a:r>
            <a:r>
              <a:rPr lang="en-US" altLang="zh-TW" dirty="0"/>
              <a:t>"Six </a:t>
            </a:r>
            <a:r>
              <a:rPr lang="en-US" altLang="zh-TW" dirty="0" smtClean="0"/>
              <a:t>eggs”</a:t>
            </a:r>
          </a:p>
          <a:p>
            <a:r>
              <a:rPr lang="en-US" altLang="zh-TW" dirty="0" err="1"/>
              <a:t>shoppingList</a:t>
            </a:r>
            <a:r>
              <a:rPr lang="en-US" altLang="zh-TW" dirty="0"/>
              <a:t>[</a:t>
            </a:r>
            <a:r>
              <a:rPr lang="en-US" altLang="zh-TW" dirty="0"/>
              <a:t>4</a:t>
            </a:r>
            <a:r>
              <a:rPr lang="en-US" altLang="zh-TW" dirty="0"/>
              <a:t>...</a:t>
            </a:r>
            <a:r>
              <a:rPr lang="en-US" altLang="zh-TW" dirty="0"/>
              <a:t>6</a:t>
            </a:r>
            <a:r>
              <a:rPr lang="en-US" altLang="zh-TW" dirty="0"/>
              <a:t>] = [</a:t>
            </a:r>
            <a:r>
              <a:rPr lang="en-US" altLang="zh-TW" dirty="0"/>
              <a:t>"Bananas"</a:t>
            </a:r>
            <a:r>
              <a:rPr lang="en-US" altLang="zh-TW" dirty="0"/>
              <a:t>, </a:t>
            </a:r>
            <a:r>
              <a:rPr lang="en-US" altLang="zh-TW" dirty="0"/>
              <a:t>"Apples"</a:t>
            </a:r>
            <a:r>
              <a:rPr lang="en-US" altLang="zh-TW" dirty="0"/>
              <a:t>]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100913"/>
            <a:ext cx="10058400" cy="15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Array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Insert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Remove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3832" y="1930400"/>
            <a:ext cx="8596668" cy="1606380"/>
          </a:xfrm>
        </p:spPr>
        <p:txBody>
          <a:bodyPr/>
          <a:lstStyle/>
          <a:p>
            <a:r>
              <a:rPr lang="en-US" altLang="zh-TW" dirty="0" err="1"/>
              <a:t>shoppingList.append</a:t>
            </a:r>
            <a:r>
              <a:rPr lang="en-US" altLang="zh-TW" dirty="0"/>
              <a:t>("last")</a:t>
            </a:r>
            <a:endParaRPr lang="en-US" altLang="zh-TW" dirty="0" smtClean="0"/>
          </a:p>
          <a:p>
            <a:r>
              <a:rPr lang="en-US" altLang="zh-TW" dirty="0" err="1" smtClean="0"/>
              <a:t>shoppingList.insert</a:t>
            </a:r>
            <a:r>
              <a:rPr lang="en-US" altLang="zh-TW" dirty="0"/>
              <a:t>("Maple Syrup", </a:t>
            </a:r>
            <a:r>
              <a:rPr lang="en-US" altLang="zh-TW" dirty="0" err="1"/>
              <a:t>atIndex</a:t>
            </a:r>
            <a:r>
              <a:rPr lang="en-US" altLang="zh-TW" dirty="0"/>
              <a:t>: 0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let</a:t>
            </a:r>
            <a:r>
              <a:rPr lang="en-US" altLang="zh-TW" dirty="0"/>
              <a:t> </a:t>
            </a:r>
            <a:r>
              <a:rPr lang="en-US" altLang="zh-TW" dirty="0" err="1"/>
              <a:t>mapleSyrup</a:t>
            </a:r>
            <a:r>
              <a:rPr lang="en-US" altLang="zh-TW" dirty="0"/>
              <a:t> = </a:t>
            </a:r>
            <a:r>
              <a:rPr lang="en-US" altLang="zh-TW" dirty="0" err="1"/>
              <a:t>shoppingList.removeAtIndex</a:t>
            </a:r>
            <a:r>
              <a:rPr lang="en-US" altLang="zh-TW" dirty="0"/>
              <a:t>(</a:t>
            </a:r>
            <a:r>
              <a:rPr lang="en-US" altLang="zh-TW" dirty="0"/>
              <a:t>0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/>
              <a:t>shoppingList.removeLast</a:t>
            </a:r>
            <a:r>
              <a:rPr lang="en-US" altLang="zh-TW" dirty="0" smtClean="0"/>
              <a:t>()</a:t>
            </a:r>
          </a:p>
          <a:p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2" y="3759202"/>
            <a:ext cx="10058400" cy="142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7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多面向</Template>
  <TotalTime>242</TotalTime>
  <Words>679</Words>
  <Application>Microsoft Macintosh PowerPoint</Application>
  <PresentationFormat>寬螢幕</PresentationFormat>
  <Paragraphs>129</Paragraphs>
  <Slides>24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5" baseType="lpstr">
      <vt:lpstr>Calibri</vt:lpstr>
      <vt:lpstr>Trebuchet MS</vt:lpstr>
      <vt:lpstr>Wawati TC</vt:lpstr>
      <vt:lpstr>Wingdings 3</vt:lpstr>
      <vt:lpstr>Yuanti TC</vt:lpstr>
      <vt:lpstr>方正姚体</vt:lpstr>
      <vt:lpstr>华文新魏</vt:lpstr>
      <vt:lpstr>微軟正黑體</vt:lpstr>
      <vt:lpstr>新細明體</vt:lpstr>
      <vt:lpstr>Arial</vt:lpstr>
      <vt:lpstr>平面</vt:lpstr>
      <vt:lpstr>Collection Types</vt:lpstr>
      <vt:lpstr>Collection Types</vt:lpstr>
      <vt:lpstr>Mutability of Collections</vt:lpstr>
      <vt:lpstr>Array</vt:lpstr>
      <vt:lpstr>Empty Array</vt:lpstr>
      <vt:lpstr>Array Define</vt:lpstr>
      <vt:lpstr>Array Default value</vt:lpstr>
      <vt:lpstr>Array Access and Modify</vt:lpstr>
      <vt:lpstr>Array Insert and Remove</vt:lpstr>
      <vt:lpstr>Array Iterate</vt:lpstr>
      <vt:lpstr>Sets</vt:lpstr>
      <vt:lpstr>Empty Set</vt:lpstr>
      <vt:lpstr>Set Define</vt:lpstr>
      <vt:lpstr>Set Access &amp; Modify</vt:lpstr>
      <vt:lpstr>Set Iterate</vt:lpstr>
      <vt:lpstr>Set Operation</vt:lpstr>
      <vt:lpstr>Set Operation</vt:lpstr>
      <vt:lpstr>Set Membership and Equality</vt:lpstr>
      <vt:lpstr>Set Membership and Equality</vt:lpstr>
      <vt:lpstr>Dictionaries</vt:lpstr>
      <vt:lpstr>Empty Dictionaries</vt:lpstr>
      <vt:lpstr>Dictionaries Define</vt:lpstr>
      <vt:lpstr>Dictionaries Access &amp; Modify</vt:lpstr>
      <vt:lpstr>Dictionaries Iterate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Collection Types</dc:title>
  <dc:creator>Milla Wang</dc:creator>
  <cp:lastModifiedBy>Milla Wang</cp:lastModifiedBy>
  <cp:revision>22</cp:revision>
  <dcterms:created xsi:type="dcterms:W3CDTF">2016-05-05T02:04:48Z</dcterms:created>
  <dcterms:modified xsi:type="dcterms:W3CDTF">2016-05-05T06:07:10Z</dcterms:modified>
</cp:coreProperties>
</file>